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Proxima Nova" charset="1" panose="02000506030000020004"/>
      <p:regular r:id="rId10"/>
    </p:embeddedFont>
    <p:embeddedFont>
      <p:font typeface="Proxima Nova Bold" charset="1" panose="02000506030000020004"/>
      <p:regular r:id="rId11"/>
    </p:embeddedFont>
    <p:embeddedFont>
      <p:font typeface="Arimo" charset="1" panose="020B0604020202020204"/>
      <p:regular r:id="rId12"/>
    </p:embeddedFont>
    <p:embeddedFont>
      <p:font typeface="Proxima Nova Condensed" charset="1" panose="02000506030000020004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www.swvehub.co.uk" TargetMode="External" Type="http://schemas.openxmlformats.org/officeDocument/2006/relationships/hyperlink"/><Relationship Id="rId3" Target="../media/image3.png" Type="http://schemas.openxmlformats.org/officeDocument/2006/relationships/image"/><Relationship Id="rId4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3.png" Type="http://schemas.openxmlformats.org/officeDocument/2006/relationships/image"/><Relationship Id="rId11" Target="../media/image14.svg" Type="http://schemas.openxmlformats.org/officeDocument/2006/relationships/image"/><Relationship Id="rId12" Target="../media/image15.png" Type="http://schemas.openxmlformats.org/officeDocument/2006/relationships/image"/><Relationship Id="rId13" Target="../media/image16.svg" Type="http://schemas.openxmlformats.org/officeDocument/2006/relationships/image"/><Relationship Id="rId14" Target="../media/image17.png" Type="http://schemas.openxmlformats.org/officeDocument/2006/relationships/image"/><Relationship Id="rId15" Target="../media/image18.svg" Type="http://schemas.openxmlformats.org/officeDocument/2006/relationships/image"/><Relationship Id="rId16" Target="../media/image19.png" Type="http://schemas.openxmlformats.org/officeDocument/2006/relationships/image"/><Relationship Id="rId17" Target="../media/image20.svg" Type="http://schemas.openxmlformats.org/officeDocument/2006/relationships/image"/><Relationship Id="rId18" Target="../media/image21.png" Type="http://schemas.openxmlformats.org/officeDocument/2006/relationships/image"/><Relationship Id="rId19" Target="../media/image22.svg" Type="http://schemas.openxmlformats.org/officeDocument/2006/relationships/image"/><Relationship Id="rId2" Target="../media/image5.png" Type="http://schemas.openxmlformats.org/officeDocument/2006/relationships/image"/><Relationship Id="rId20" Target="../media/image4.png" Type="http://schemas.openxmlformats.org/officeDocument/2006/relationships/image"/><Relationship Id="rId21" Target="../media/image23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../media/image8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Relationship Id="rId3" Target="../media/image24.png" Type="http://schemas.openxmlformats.org/officeDocument/2006/relationships/image"/><Relationship Id="rId4" Target="../media/image25.png" Type="http://schemas.openxmlformats.org/officeDocument/2006/relationships/image"/><Relationship Id="rId5" Target="../media/image2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-41910"/>
            <a:ext cx="18288000" cy="10370820"/>
          </a:xfrm>
          <a:custGeom>
            <a:avLst/>
            <a:gdLst/>
            <a:ahLst/>
            <a:cxnLst/>
            <a:rect r="r" b="b" t="t" l="l"/>
            <a:pathLst>
              <a:path h="10370820" w="18288000">
                <a:moveTo>
                  <a:pt x="0" y="0"/>
                </a:moveTo>
                <a:lnTo>
                  <a:pt x="18288000" y="0"/>
                </a:lnTo>
                <a:lnTo>
                  <a:pt x="18288000" y="10370820"/>
                </a:lnTo>
                <a:lnTo>
                  <a:pt x="0" y="103708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17564" y="375225"/>
            <a:ext cx="4947578" cy="2473789"/>
          </a:xfrm>
          <a:custGeom>
            <a:avLst/>
            <a:gdLst/>
            <a:ahLst/>
            <a:cxnLst/>
            <a:rect r="r" b="b" t="t" l="l"/>
            <a:pathLst>
              <a:path h="2473789" w="4947578">
                <a:moveTo>
                  <a:pt x="0" y="0"/>
                </a:moveTo>
                <a:lnTo>
                  <a:pt x="4947578" y="0"/>
                </a:lnTo>
                <a:lnTo>
                  <a:pt x="4947578" y="2473789"/>
                </a:lnTo>
                <a:lnTo>
                  <a:pt x="0" y="24737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0" y="5143500"/>
            <a:ext cx="7492207" cy="5185410"/>
            <a:chOff x="0" y="0"/>
            <a:chExt cx="1558414" cy="107858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58414" cy="1078589"/>
            </a:xfrm>
            <a:custGeom>
              <a:avLst/>
              <a:gdLst/>
              <a:ahLst/>
              <a:cxnLst/>
              <a:rect r="r" b="b" t="t" l="l"/>
              <a:pathLst>
                <a:path h="1078589" w="1558414">
                  <a:moveTo>
                    <a:pt x="0" y="0"/>
                  </a:moveTo>
                  <a:lnTo>
                    <a:pt x="1558414" y="0"/>
                  </a:lnTo>
                  <a:lnTo>
                    <a:pt x="1558414" y="1078589"/>
                  </a:lnTo>
                  <a:lnTo>
                    <a:pt x="0" y="1078589"/>
                  </a:lnTo>
                  <a:close/>
                </a:path>
              </a:pathLst>
            </a:custGeom>
            <a:solidFill>
              <a:srgbClr val="3976BA">
                <a:alpha val="89804"/>
              </a:srgbClr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9050"/>
              <a:ext cx="1558414" cy="10976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97706" y="5795353"/>
            <a:ext cx="5022222" cy="1050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3"/>
              </a:lnSpc>
            </a:pPr>
            <a:r>
              <a:rPr lang="en-US" sz="4617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Customise data that works for you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97706" y="7229720"/>
            <a:ext cx="6115781" cy="1050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3"/>
              </a:lnSpc>
            </a:pPr>
            <a:r>
              <a:rPr lang="en-US" sz="4617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Compare performance to other businesses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97706" y="8663534"/>
            <a:ext cx="6599471" cy="10508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3"/>
              </a:lnSpc>
            </a:pPr>
            <a:r>
              <a:rPr lang="en-US" sz="4617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Plan with confidence rooted in up-to-date data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73352" y="0"/>
            <a:ext cx="18838268" cy="11199910"/>
            <a:chOff x="0" y="0"/>
            <a:chExt cx="4293646" cy="25527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293646" cy="2552700"/>
            </a:xfrm>
            <a:custGeom>
              <a:avLst/>
              <a:gdLst/>
              <a:ahLst/>
              <a:cxnLst/>
              <a:rect r="r" b="b" t="t" l="l"/>
              <a:pathLst>
                <a:path h="2552700" w="4293646">
                  <a:moveTo>
                    <a:pt x="0" y="0"/>
                  </a:moveTo>
                  <a:lnTo>
                    <a:pt x="4293646" y="0"/>
                  </a:lnTo>
                  <a:lnTo>
                    <a:pt x="4293646" y="2552700"/>
                  </a:lnTo>
                  <a:lnTo>
                    <a:pt x="0" y="2552700"/>
                  </a:lnTo>
                  <a:close/>
                </a:path>
              </a:pathLst>
            </a:custGeom>
            <a:solidFill>
              <a:srgbClr val="3976B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19050"/>
              <a:ext cx="4293646" cy="25717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3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887677" y="1279029"/>
            <a:ext cx="5377028" cy="75131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8"/>
              </a:lnSpc>
            </a:pPr>
            <a:r>
              <a:rPr lang="en-US" sz="3119" b="true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South West Visitor Economy Hub (SWVEH) is a new online information system tracking the performance of the tourism sector in Devon and Somerset.</a:t>
            </a:r>
          </a:p>
          <a:p>
            <a:pPr algn="l">
              <a:lnSpc>
                <a:spcPts val="3618"/>
              </a:lnSpc>
            </a:pPr>
          </a:p>
          <a:p>
            <a:pPr algn="l">
              <a:lnSpc>
                <a:spcPts val="3618"/>
              </a:lnSpc>
            </a:pPr>
            <a:r>
              <a:rPr lang="en-US" sz="311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It provides businesses and organisations with the data they need to grow, like never before.</a:t>
            </a:r>
          </a:p>
          <a:p>
            <a:pPr algn="l">
              <a:lnSpc>
                <a:spcPts val="3618"/>
              </a:lnSpc>
            </a:pPr>
          </a:p>
          <a:p>
            <a:pPr algn="l">
              <a:lnSpc>
                <a:spcPts val="3618"/>
              </a:lnSpc>
            </a:pPr>
            <a:r>
              <a:rPr lang="en-US" sz="311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Business can compare performances with their peers and plan their activity around reliable, real-time information.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875668" y="1279029"/>
            <a:ext cx="5164532" cy="61883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8"/>
              </a:lnSpc>
            </a:pPr>
            <a:r>
              <a:rPr lang="en-US" sz="311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All organisations can access real-time intelligence - from visitor arrivals, profile and perceptions, to expenditure, economic impact, and forward-looking data.</a:t>
            </a:r>
          </a:p>
          <a:p>
            <a:pPr algn="l">
              <a:lnSpc>
                <a:spcPts val="3618"/>
              </a:lnSpc>
            </a:pPr>
          </a:p>
          <a:p>
            <a:pPr algn="l">
              <a:lnSpc>
                <a:spcPts val="3618"/>
              </a:lnSpc>
            </a:pPr>
            <a:r>
              <a:rPr lang="en-US" sz="311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It’s already becoming a ‘must-have’ for all tourism businesses and organisations in Devon and Somerset, as well as investors and other interested parties.</a:t>
            </a:r>
          </a:p>
          <a:p>
            <a:pPr algn="l">
              <a:lnSpc>
                <a:spcPts val="3618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5663035" y="340388"/>
            <a:ext cx="1596265" cy="3357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4"/>
              </a:lnSpc>
            </a:pPr>
            <a:r>
              <a:rPr lang="en-US" sz="1831">
                <a:solidFill>
                  <a:srgbClr val="FFFFFF"/>
                </a:solidFill>
                <a:latin typeface="Arimo"/>
                <a:ea typeface="Arimo"/>
                <a:cs typeface="Arimo"/>
                <a:sym typeface="Arimo"/>
                <a:hlinkClick r:id="rId2" tooltip="https://www.swvehub.co.uk"/>
              </a:rPr>
              <a:t>swvehub.co.uk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3038199" y="1269504"/>
            <a:ext cx="5249801" cy="9017496"/>
          </a:xfrm>
          <a:custGeom>
            <a:avLst/>
            <a:gdLst/>
            <a:ahLst/>
            <a:cxnLst/>
            <a:rect r="r" b="b" t="t" l="l"/>
            <a:pathLst>
              <a:path h="9017496" w="5249801">
                <a:moveTo>
                  <a:pt x="0" y="0"/>
                </a:moveTo>
                <a:lnTo>
                  <a:pt x="5249801" y="0"/>
                </a:lnTo>
                <a:lnTo>
                  <a:pt x="5249801" y="9017496"/>
                </a:lnTo>
                <a:lnTo>
                  <a:pt x="0" y="90174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220057" y="6863803"/>
            <a:ext cx="6924519" cy="3209847"/>
          </a:xfrm>
          <a:custGeom>
            <a:avLst/>
            <a:gdLst/>
            <a:ahLst/>
            <a:cxnLst/>
            <a:rect r="r" b="b" t="t" l="l"/>
            <a:pathLst>
              <a:path h="3209847" w="6924519">
                <a:moveTo>
                  <a:pt x="0" y="0"/>
                </a:moveTo>
                <a:lnTo>
                  <a:pt x="6924519" y="0"/>
                </a:lnTo>
                <a:lnTo>
                  <a:pt x="6924519" y="3209846"/>
                </a:lnTo>
                <a:lnTo>
                  <a:pt x="0" y="320984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5000"/>
            </a:blip>
            <a:stretch>
              <a:fillRect l="0" t="0" r="-80534" b="-94731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498999"/>
            <a:ext cx="18288000" cy="11476922"/>
            <a:chOff x="0" y="0"/>
            <a:chExt cx="3297635" cy="206948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7636" cy="2069483"/>
            </a:xfrm>
            <a:custGeom>
              <a:avLst/>
              <a:gdLst/>
              <a:ahLst/>
              <a:cxnLst/>
              <a:rect r="r" b="b" t="t" l="l"/>
              <a:pathLst>
                <a:path h="2069483" w="3297636">
                  <a:moveTo>
                    <a:pt x="0" y="0"/>
                  </a:moveTo>
                  <a:lnTo>
                    <a:pt x="3297636" y="0"/>
                  </a:lnTo>
                  <a:lnTo>
                    <a:pt x="3297636" y="2069483"/>
                  </a:lnTo>
                  <a:lnTo>
                    <a:pt x="0" y="2069483"/>
                  </a:lnTo>
                  <a:close/>
                </a:path>
              </a:pathLst>
            </a:custGeom>
            <a:solidFill>
              <a:srgbClr val="3976B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3297635" cy="2069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163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1521049" y="2489559"/>
            <a:ext cx="545834" cy="545834"/>
          </a:xfrm>
          <a:custGeom>
            <a:avLst/>
            <a:gdLst/>
            <a:ahLst/>
            <a:cxnLst/>
            <a:rect r="r" b="b" t="t" l="l"/>
            <a:pathLst>
              <a:path h="545834" w="545834">
                <a:moveTo>
                  <a:pt x="0" y="0"/>
                </a:moveTo>
                <a:lnTo>
                  <a:pt x="545834" y="0"/>
                </a:lnTo>
                <a:lnTo>
                  <a:pt x="545834" y="545835"/>
                </a:lnTo>
                <a:lnTo>
                  <a:pt x="0" y="545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4174" y="4107588"/>
            <a:ext cx="782709" cy="650627"/>
          </a:xfrm>
          <a:custGeom>
            <a:avLst/>
            <a:gdLst/>
            <a:ahLst/>
            <a:cxnLst/>
            <a:rect r="r" b="b" t="t" l="l"/>
            <a:pathLst>
              <a:path h="650627" w="782709">
                <a:moveTo>
                  <a:pt x="0" y="0"/>
                </a:moveTo>
                <a:lnTo>
                  <a:pt x="782709" y="0"/>
                </a:lnTo>
                <a:lnTo>
                  <a:pt x="782709" y="650626"/>
                </a:lnTo>
                <a:lnTo>
                  <a:pt x="0" y="6506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300659" y="5685099"/>
            <a:ext cx="825184" cy="804179"/>
          </a:xfrm>
          <a:custGeom>
            <a:avLst/>
            <a:gdLst/>
            <a:ahLst/>
            <a:cxnLst/>
            <a:rect r="r" b="b" t="t" l="l"/>
            <a:pathLst>
              <a:path h="804179" w="825184">
                <a:moveTo>
                  <a:pt x="0" y="0"/>
                </a:moveTo>
                <a:lnTo>
                  <a:pt x="825184" y="0"/>
                </a:lnTo>
                <a:lnTo>
                  <a:pt x="825184" y="804179"/>
                </a:lnTo>
                <a:lnTo>
                  <a:pt x="0" y="8041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33629" y="7149865"/>
            <a:ext cx="792214" cy="792214"/>
          </a:xfrm>
          <a:custGeom>
            <a:avLst/>
            <a:gdLst/>
            <a:ahLst/>
            <a:cxnLst/>
            <a:rect r="r" b="b" t="t" l="l"/>
            <a:pathLst>
              <a:path h="792214" w="792214">
                <a:moveTo>
                  <a:pt x="0" y="0"/>
                </a:moveTo>
                <a:lnTo>
                  <a:pt x="792214" y="0"/>
                </a:lnTo>
                <a:lnTo>
                  <a:pt x="792214" y="792214"/>
                </a:lnTo>
                <a:lnTo>
                  <a:pt x="0" y="7922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33629" y="8495221"/>
            <a:ext cx="672472" cy="672472"/>
          </a:xfrm>
          <a:custGeom>
            <a:avLst/>
            <a:gdLst/>
            <a:ahLst/>
            <a:cxnLst/>
            <a:rect r="r" b="b" t="t" l="l"/>
            <a:pathLst>
              <a:path h="672472" w="672472">
                <a:moveTo>
                  <a:pt x="0" y="0"/>
                </a:moveTo>
                <a:lnTo>
                  <a:pt x="672472" y="0"/>
                </a:lnTo>
                <a:lnTo>
                  <a:pt x="672472" y="672472"/>
                </a:lnTo>
                <a:lnTo>
                  <a:pt x="0" y="6724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223321" y="2388450"/>
            <a:ext cx="748052" cy="748052"/>
          </a:xfrm>
          <a:custGeom>
            <a:avLst/>
            <a:gdLst/>
            <a:ahLst/>
            <a:cxnLst/>
            <a:rect r="r" b="b" t="t" l="l"/>
            <a:pathLst>
              <a:path h="748052" w="748052">
                <a:moveTo>
                  <a:pt x="0" y="0"/>
                </a:moveTo>
                <a:lnTo>
                  <a:pt x="748052" y="0"/>
                </a:lnTo>
                <a:lnTo>
                  <a:pt x="748052" y="748052"/>
                </a:lnTo>
                <a:lnTo>
                  <a:pt x="0" y="74805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124412" y="3896928"/>
            <a:ext cx="1012989" cy="1071946"/>
          </a:xfrm>
          <a:custGeom>
            <a:avLst/>
            <a:gdLst/>
            <a:ahLst/>
            <a:cxnLst/>
            <a:rect r="r" b="b" t="t" l="l"/>
            <a:pathLst>
              <a:path h="1071946" w="1012989">
                <a:moveTo>
                  <a:pt x="0" y="0"/>
                </a:moveTo>
                <a:lnTo>
                  <a:pt x="1012989" y="0"/>
                </a:lnTo>
                <a:lnTo>
                  <a:pt x="1012989" y="1071946"/>
                </a:lnTo>
                <a:lnTo>
                  <a:pt x="0" y="107194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124412" y="5685099"/>
            <a:ext cx="945869" cy="945869"/>
          </a:xfrm>
          <a:custGeom>
            <a:avLst/>
            <a:gdLst/>
            <a:ahLst/>
            <a:cxnLst/>
            <a:rect r="r" b="b" t="t" l="l"/>
            <a:pathLst>
              <a:path h="945869" w="945869">
                <a:moveTo>
                  <a:pt x="0" y="0"/>
                </a:moveTo>
                <a:lnTo>
                  <a:pt x="945869" y="0"/>
                </a:lnTo>
                <a:lnTo>
                  <a:pt x="945869" y="945869"/>
                </a:lnTo>
                <a:lnTo>
                  <a:pt x="0" y="94586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067658" y="7962871"/>
            <a:ext cx="1059377" cy="1064701"/>
          </a:xfrm>
          <a:custGeom>
            <a:avLst/>
            <a:gdLst/>
            <a:ahLst/>
            <a:cxnLst/>
            <a:rect r="r" b="b" t="t" l="l"/>
            <a:pathLst>
              <a:path h="1064701" w="1059377">
                <a:moveTo>
                  <a:pt x="0" y="0"/>
                </a:moveTo>
                <a:lnTo>
                  <a:pt x="1059377" y="0"/>
                </a:lnTo>
                <a:lnTo>
                  <a:pt x="1059377" y="1064700"/>
                </a:lnTo>
                <a:lnTo>
                  <a:pt x="0" y="10647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2325290" y="2320232"/>
            <a:ext cx="4950279" cy="73027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39"/>
              </a:lnSpc>
            </a:pP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Visitor demographics: Who is vis</a:t>
            </a: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iting Devon and Somerset?</a:t>
            </a:r>
          </a:p>
          <a:p>
            <a:pPr algn="l">
              <a:lnSpc>
                <a:spcPts val="3539"/>
              </a:lnSpc>
            </a:pPr>
          </a:p>
          <a:p>
            <a:pPr algn="l">
              <a:lnSpc>
                <a:spcPts val="3539"/>
              </a:lnSpc>
            </a:pP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Visitor volume: How many tourists are traveling to the area?</a:t>
            </a:r>
          </a:p>
          <a:p>
            <a:pPr algn="l">
              <a:lnSpc>
                <a:spcPts val="3539"/>
              </a:lnSpc>
            </a:pPr>
          </a:p>
          <a:p>
            <a:pPr algn="l">
              <a:lnSpc>
                <a:spcPts val="3539"/>
              </a:lnSpc>
            </a:pP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V</a:t>
            </a: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isitor feedback: What do visitors think about the area?</a:t>
            </a:r>
          </a:p>
          <a:p>
            <a:pPr algn="l">
              <a:lnSpc>
                <a:spcPts val="3539"/>
              </a:lnSpc>
            </a:pPr>
          </a:p>
          <a:p>
            <a:pPr algn="l">
              <a:lnSpc>
                <a:spcPts val="3539"/>
              </a:lnSpc>
            </a:pP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Pe</a:t>
            </a: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rceptions: Why are some people not visiting?</a:t>
            </a:r>
          </a:p>
          <a:p>
            <a:pPr algn="l">
              <a:lnSpc>
                <a:spcPts val="3539"/>
              </a:lnSpc>
            </a:pPr>
          </a:p>
          <a:p>
            <a:pPr algn="l">
              <a:lnSpc>
                <a:spcPts val="3539"/>
              </a:lnSpc>
            </a:pP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Ec</a:t>
            </a: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onomic impact: What is the economic impact of tourism?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387439" y="2227781"/>
            <a:ext cx="4401152" cy="73027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39"/>
              </a:lnSpc>
            </a:pP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Future trends: What does the future hold for the tourism sector?</a:t>
            </a:r>
          </a:p>
          <a:p>
            <a:pPr algn="l">
              <a:lnSpc>
                <a:spcPts val="3539"/>
              </a:lnSpc>
            </a:pPr>
          </a:p>
          <a:p>
            <a:pPr algn="l">
              <a:lnSpc>
                <a:spcPts val="3539"/>
              </a:lnSpc>
            </a:pP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Digital marketing: What is the impact of digital marketing efforts?</a:t>
            </a:r>
          </a:p>
          <a:p>
            <a:pPr algn="l">
              <a:lnSpc>
                <a:spcPts val="3539"/>
              </a:lnSpc>
            </a:pPr>
          </a:p>
          <a:p>
            <a:pPr algn="l">
              <a:lnSpc>
                <a:spcPts val="3539"/>
              </a:lnSpc>
            </a:pP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Business performance: How is your business performing compared to peers?</a:t>
            </a:r>
          </a:p>
          <a:p>
            <a:pPr algn="l">
              <a:lnSpc>
                <a:spcPts val="3539"/>
              </a:lnSpc>
            </a:pPr>
          </a:p>
          <a:p>
            <a:pPr algn="l">
              <a:lnSpc>
                <a:spcPts val="3539"/>
              </a:lnSpc>
            </a:pPr>
            <a:r>
              <a:rPr lang="en-US" sz="3051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Influences on performance: What factors are affecting business performance?</a:t>
            </a:r>
          </a:p>
        </p:txBody>
      </p:sp>
      <p:sp>
        <p:nvSpPr>
          <p:cNvPr name="AutoShape 16" id="16"/>
          <p:cNvSpPr/>
          <p:nvPr/>
        </p:nvSpPr>
        <p:spPr>
          <a:xfrm>
            <a:off x="1333629" y="1720157"/>
            <a:ext cx="2688401" cy="0"/>
          </a:xfrm>
          <a:prstGeom prst="line">
            <a:avLst/>
          </a:prstGeom>
          <a:ln cap="flat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7" id="17"/>
          <p:cNvSpPr txBox="true"/>
          <p:nvPr/>
        </p:nvSpPr>
        <p:spPr>
          <a:xfrm rot="0">
            <a:off x="1340678" y="723862"/>
            <a:ext cx="5362703" cy="753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86"/>
              </a:lnSpc>
            </a:pPr>
            <a:r>
              <a:rPr lang="en-US" sz="6234" spc="124">
                <a:solidFill>
                  <a:srgbClr val="FFFFFF"/>
                </a:solidFill>
                <a:latin typeface="Proxima Nova Condensed"/>
                <a:ea typeface="Proxima Nova Condensed"/>
                <a:cs typeface="Proxima Nova Condensed"/>
                <a:sym typeface="Proxima Nova Condensed"/>
              </a:rPr>
              <a:t>Key Benefits</a:t>
            </a:r>
          </a:p>
        </p:txBody>
      </p:sp>
      <p:sp>
        <p:nvSpPr>
          <p:cNvPr name="Freeform 18" id="18"/>
          <p:cNvSpPr/>
          <p:nvPr/>
        </p:nvSpPr>
        <p:spPr>
          <a:xfrm flipH="false" flipV="false" rot="0">
            <a:off x="12726978" y="7071624"/>
            <a:ext cx="6434789" cy="2982833"/>
          </a:xfrm>
          <a:custGeom>
            <a:avLst/>
            <a:gdLst/>
            <a:ahLst/>
            <a:cxnLst/>
            <a:rect r="r" b="b" t="t" l="l"/>
            <a:pathLst>
              <a:path h="2982833" w="6434789">
                <a:moveTo>
                  <a:pt x="0" y="0"/>
                </a:moveTo>
                <a:lnTo>
                  <a:pt x="6434789" y="0"/>
                </a:lnTo>
                <a:lnTo>
                  <a:pt x="6434789" y="2982833"/>
                </a:lnTo>
                <a:lnTo>
                  <a:pt x="0" y="298283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15000"/>
            </a:blip>
            <a:stretch>
              <a:fillRect l="0" t="0" r="-80534" b="-94731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3988616" y="533362"/>
            <a:ext cx="4460985" cy="7721126"/>
          </a:xfrm>
          <a:custGeom>
            <a:avLst/>
            <a:gdLst/>
            <a:ahLst/>
            <a:cxnLst/>
            <a:rect r="r" b="b" t="t" l="l"/>
            <a:pathLst>
              <a:path h="7721126" w="4460985">
                <a:moveTo>
                  <a:pt x="0" y="0"/>
                </a:moveTo>
                <a:lnTo>
                  <a:pt x="4460984" y="0"/>
                </a:lnTo>
                <a:lnTo>
                  <a:pt x="4460984" y="7721126"/>
                </a:lnTo>
                <a:lnTo>
                  <a:pt x="0" y="7721126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-498999"/>
            <a:ext cx="18288000" cy="11476922"/>
            <a:chOff x="0" y="0"/>
            <a:chExt cx="3297635" cy="206948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3297636" cy="2069483"/>
            </a:xfrm>
            <a:custGeom>
              <a:avLst/>
              <a:gdLst/>
              <a:ahLst/>
              <a:cxnLst/>
              <a:rect r="r" b="b" t="t" l="l"/>
              <a:pathLst>
                <a:path h="2069483" w="3297636">
                  <a:moveTo>
                    <a:pt x="0" y="0"/>
                  </a:moveTo>
                  <a:lnTo>
                    <a:pt x="3297636" y="0"/>
                  </a:lnTo>
                  <a:lnTo>
                    <a:pt x="3297636" y="2069483"/>
                  </a:lnTo>
                  <a:lnTo>
                    <a:pt x="0" y="2069483"/>
                  </a:lnTo>
                  <a:close/>
                </a:path>
              </a:pathLst>
            </a:custGeom>
            <a:solidFill>
              <a:srgbClr val="3976B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3297635" cy="206948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163"/>
                </a:lnSpc>
              </a:pPr>
            </a:p>
          </p:txBody>
        </p:sp>
      </p:grpSp>
      <p:sp>
        <p:nvSpPr>
          <p:cNvPr name="AutoShape 5" id="5"/>
          <p:cNvSpPr/>
          <p:nvPr/>
        </p:nvSpPr>
        <p:spPr>
          <a:xfrm>
            <a:off x="1340678" y="2468657"/>
            <a:ext cx="2688401" cy="0"/>
          </a:xfrm>
          <a:prstGeom prst="line">
            <a:avLst/>
          </a:prstGeom>
          <a:ln cap="flat" w="571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1347727" y="1472362"/>
            <a:ext cx="5362703" cy="753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86"/>
              </a:lnSpc>
            </a:pPr>
            <a:r>
              <a:rPr lang="en-US" sz="6234" spc="124">
                <a:solidFill>
                  <a:srgbClr val="FFFFFF"/>
                </a:solidFill>
                <a:latin typeface="Proxima Nova Condensed"/>
                <a:ea typeface="Proxima Nova Condensed"/>
                <a:cs typeface="Proxima Nova Condensed"/>
                <a:sym typeface="Proxima Nova Condensed"/>
              </a:rPr>
              <a:t>Sign-up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726978" y="7071624"/>
            <a:ext cx="6434789" cy="2982833"/>
          </a:xfrm>
          <a:custGeom>
            <a:avLst/>
            <a:gdLst/>
            <a:ahLst/>
            <a:cxnLst/>
            <a:rect r="r" b="b" t="t" l="l"/>
            <a:pathLst>
              <a:path h="2982833" w="6434789">
                <a:moveTo>
                  <a:pt x="0" y="0"/>
                </a:moveTo>
                <a:lnTo>
                  <a:pt x="6434789" y="0"/>
                </a:lnTo>
                <a:lnTo>
                  <a:pt x="6434789" y="2982833"/>
                </a:lnTo>
                <a:lnTo>
                  <a:pt x="0" y="2982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</a:blip>
            <a:stretch>
              <a:fillRect l="0" t="0" r="-80534" b="-94731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340678" y="3121488"/>
            <a:ext cx="10443792" cy="27495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18"/>
              </a:lnSpc>
            </a:pPr>
            <a:r>
              <a:rPr lang="en-US" sz="3119" b="true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The Hub is free to access for visitor economy businesses.</a:t>
            </a:r>
          </a:p>
          <a:p>
            <a:pPr algn="l">
              <a:lnSpc>
                <a:spcPts val="3618"/>
              </a:lnSpc>
            </a:pPr>
          </a:p>
          <a:p>
            <a:pPr algn="l">
              <a:lnSpc>
                <a:spcPts val="3618"/>
              </a:lnSpc>
            </a:pPr>
            <a:r>
              <a:rPr lang="en-US" sz="311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Other organisations and businesses will soon be able to pay to access.</a:t>
            </a:r>
          </a:p>
          <a:p>
            <a:pPr algn="l">
              <a:lnSpc>
                <a:spcPts val="3618"/>
              </a:lnSpc>
            </a:pPr>
          </a:p>
          <a:p>
            <a:pPr algn="l">
              <a:lnSpc>
                <a:spcPts val="3618"/>
              </a:lnSpc>
            </a:pPr>
            <a:r>
              <a:rPr lang="en-US" sz="3119">
                <a:solidFill>
                  <a:srgbClr val="FFFFFF"/>
                </a:solidFill>
                <a:latin typeface="Proxima Nova"/>
                <a:ea typeface="Proxima Nova"/>
                <a:cs typeface="Proxima Nova"/>
                <a:sym typeface="Proxima Nova"/>
              </a:rPr>
              <a:t>Sign-up is simple, go to swvehub.co.uk for details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2726978" y="221781"/>
            <a:ext cx="4788663" cy="8341260"/>
          </a:xfrm>
          <a:custGeom>
            <a:avLst/>
            <a:gdLst/>
            <a:ahLst/>
            <a:cxnLst/>
            <a:rect r="r" b="b" t="t" l="l"/>
            <a:pathLst>
              <a:path h="8341260" w="4788663">
                <a:moveTo>
                  <a:pt x="0" y="0"/>
                </a:moveTo>
                <a:lnTo>
                  <a:pt x="4788662" y="0"/>
                </a:lnTo>
                <a:lnTo>
                  <a:pt x="4788662" y="8341259"/>
                </a:lnTo>
                <a:lnTo>
                  <a:pt x="0" y="834125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272" t="-41165" r="-9758" b="-7961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340678" y="6617943"/>
            <a:ext cx="1936479" cy="1987248"/>
          </a:xfrm>
          <a:custGeom>
            <a:avLst/>
            <a:gdLst/>
            <a:ahLst/>
            <a:cxnLst/>
            <a:rect r="r" b="b" t="t" l="l"/>
            <a:pathLst>
              <a:path h="1987248" w="1936479">
                <a:moveTo>
                  <a:pt x="0" y="0"/>
                </a:moveTo>
                <a:lnTo>
                  <a:pt x="1936479" y="0"/>
                </a:lnTo>
                <a:lnTo>
                  <a:pt x="1936479" y="1987248"/>
                </a:lnTo>
                <a:lnTo>
                  <a:pt x="0" y="198724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26347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4006173" y="6617943"/>
            <a:ext cx="1939256" cy="1987248"/>
          </a:xfrm>
          <a:custGeom>
            <a:avLst/>
            <a:gdLst/>
            <a:ahLst/>
            <a:cxnLst/>
            <a:rect r="r" b="b" t="t" l="l"/>
            <a:pathLst>
              <a:path h="1987248" w="1939256">
                <a:moveTo>
                  <a:pt x="0" y="0"/>
                </a:moveTo>
                <a:lnTo>
                  <a:pt x="1939256" y="0"/>
                </a:lnTo>
                <a:lnTo>
                  <a:pt x="1939256" y="1987248"/>
                </a:lnTo>
                <a:lnTo>
                  <a:pt x="0" y="19872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-26528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562757" y="8676151"/>
            <a:ext cx="2100690" cy="695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0"/>
              </a:lnSpc>
            </a:pPr>
            <a:r>
              <a:rPr lang="en-US" sz="2410" b="true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Visit the website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233915" y="8676151"/>
            <a:ext cx="1656386" cy="6950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20"/>
              </a:lnSpc>
            </a:pPr>
            <a:r>
              <a:rPr lang="en-US" sz="2410" b="true">
                <a:solidFill>
                  <a:srgbClr val="FFFFFF"/>
                </a:solidFill>
                <a:latin typeface="Proxima Nova Bold"/>
                <a:ea typeface="Proxima Nova Bold"/>
                <a:cs typeface="Proxima Nova Bold"/>
                <a:sym typeface="Proxima Nova Bold"/>
              </a:rPr>
              <a:t>Download the App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DAGQB135_CM</dc:identifier>
  <dcterms:modified xsi:type="dcterms:W3CDTF">2011-08-01T06:04:30Z</dcterms:modified>
  <cp:revision>1</cp:revision>
  <dc:title>SWVEH Presentation slides</dc:title>
</cp:coreProperties>
</file>